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6"/>
  </p:notesMasterIdLst>
  <p:sldIdLst>
    <p:sldId id="257" r:id="rId5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A5A7F4-26D7-4B14-8A7B-B61537224996}" v="6" dt="2024-04-26T16:36:51.383"/>
    <p1510:client id="{7451860A-509F-4E66-A1DA-CFCD444F9376}" v="11" dt="2024-04-26T22:02:56.5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357" autoAdjust="0"/>
  </p:normalViewPr>
  <p:slideViewPr>
    <p:cSldViewPr snapToGrid="0">
      <p:cViewPr>
        <p:scale>
          <a:sx n="25" d="100"/>
          <a:sy n="25" d="100"/>
        </p:scale>
        <p:origin x="1374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41A0D-5ECC-4959-8C63-D80C0B6BB15B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C98A0-7646-46E2-A232-94EA92579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191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tx1"/>
                </a:solidFill>
                <a:ea typeface="Aptos" panose="020B0004020202020204" pitchFamily="34" charset="0"/>
              </a:rPr>
              <a:t>The </a:t>
            </a:r>
            <a:r>
              <a:rPr lang="en-US" sz="1200" b="1" dirty="0">
                <a:solidFill>
                  <a:schemeClr val="tx1"/>
                </a:solidFill>
                <a:ea typeface="Aptos" panose="020B0004020202020204" pitchFamily="34" charset="0"/>
              </a:rPr>
              <a:t>Poisson regression model </a:t>
            </a:r>
            <a:r>
              <a:rPr lang="en-US" sz="1200" dirty="0">
                <a:solidFill>
                  <a:schemeClr val="tx1"/>
                </a:solidFill>
                <a:ea typeface="Aptos" panose="020B0004020202020204" pitchFamily="34" charset="0"/>
              </a:rPr>
              <a:t>was used for both Superfund site proximity and RMP proximity due to their better fit.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ea typeface="Aptos" panose="020B0004020202020204" pitchFamily="34" charset="0"/>
              </a:rPr>
              <a:t>The AIC for the </a:t>
            </a:r>
            <a:r>
              <a:rPr lang="en-US" sz="1200" b="1" dirty="0">
                <a:solidFill>
                  <a:schemeClr val="tx1"/>
                </a:solidFill>
                <a:ea typeface="Aptos" panose="020B0004020202020204" pitchFamily="34" charset="0"/>
              </a:rPr>
              <a:t>Superfund</a:t>
            </a:r>
            <a:r>
              <a:rPr lang="en-US" sz="1200" dirty="0">
                <a:solidFill>
                  <a:schemeClr val="tx1"/>
                </a:solidFill>
                <a:ea typeface="Aptos" panose="020B0004020202020204" pitchFamily="34" charset="0"/>
              </a:rPr>
              <a:t> Poisson model (426.18) was less than that of the negative binomial model (428.66).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ea typeface="Aptos" panose="020B0004020202020204" pitchFamily="34" charset="0"/>
              </a:rPr>
              <a:t>The AIC for the </a:t>
            </a:r>
            <a:r>
              <a:rPr lang="en-US" sz="1200" b="1" dirty="0">
                <a:solidFill>
                  <a:schemeClr val="tx1"/>
                </a:solidFill>
                <a:ea typeface="Aptos" panose="020B0004020202020204" pitchFamily="34" charset="0"/>
              </a:rPr>
              <a:t>RMP</a:t>
            </a:r>
            <a:r>
              <a:rPr lang="en-US" sz="1200" dirty="0">
                <a:solidFill>
                  <a:schemeClr val="tx1"/>
                </a:solidFill>
                <a:ea typeface="Aptos" panose="020B0004020202020204" pitchFamily="34" charset="0"/>
              </a:rPr>
              <a:t> Poisson model (672.74) was less than that of the negative binomial model (772.59).</a:t>
            </a:r>
          </a:p>
          <a:p>
            <a:r>
              <a:rPr lang="en-US" sz="1200" dirty="0">
                <a:solidFill>
                  <a:schemeClr val="tx1"/>
                </a:solidFill>
                <a:ea typeface="Aptos" panose="020B0004020202020204" pitchFamily="34" charset="0"/>
              </a:rPr>
              <a:t>The </a:t>
            </a:r>
            <a:r>
              <a:rPr lang="en-US" sz="1200" b="1" dirty="0">
                <a:solidFill>
                  <a:schemeClr val="tx1"/>
                </a:solidFill>
                <a:ea typeface="Aptos" panose="020B0004020202020204" pitchFamily="34" charset="0"/>
              </a:rPr>
              <a:t>negative binomial regression model </a:t>
            </a:r>
            <a:r>
              <a:rPr lang="en-US" sz="1200" dirty="0">
                <a:solidFill>
                  <a:schemeClr val="tx1"/>
                </a:solidFill>
                <a:ea typeface="Aptos" panose="020B0004020202020204" pitchFamily="34" charset="0"/>
              </a:rPr>
              <a:t>was used for the hazardous waste site proximity instead since it had a better fit.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ea typeface="Aptos" panose="020B0004020202020204" pitchFamily="34" charset="0"/>
              </a:rPr>
              <a:t>The AIC for the </a:t>
            </a:r>
            <a:r>
              <a:rPr lang="en-US" sz="1200" b="1" dirty="0">
                <a:solidFill>
                  <a:schemeClr val="tx1"/>
                </a:solidFill>
                <a:ea typeface="Aptos" panose="020B0004020202020204" pitchFamily="34" charset="0"/>
              </a:rPr>
              <a:t>hazardous waste </a:t>
            </a:r>
            <a:r>
              <a:rPr lang="en-US" sz="1200" dirty="0">
                <a:solidFill>
                  <a:schemeClr val="tx1"/>
                </a:solidFill>
                <a:ea typeface="Aptos" panose="020B0004020202020204" pitchFamily="34" charset="0"/>
              </a:rPr>
              <a:t>site Poisson model (1966.82) was greater than that of the negative binomial model (1963.17).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C98A0-7646-46E2-A232-94EA9257964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998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769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41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9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542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>
                    <a:tint val="82000"/>
                  </a:schemeClr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82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82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567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921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515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450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0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60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45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9B4472-C071-473F-B113-04CA621EDE2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710632-090E-4B3E-A707-EF0310CAE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31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04A4172A-3C83-E792-3F6E-58DA17F45838}"/>
              </a:ext>
            </a:extLst>
          </p:cNvPr>
          <p:cNvSpPr/>
          <p:nvPr/>
        </p:nvSpPr>
        <p:spPr>
          <a:xfrm>
            <a:off x="523530" y="3831527"/>
            <a:ext cx="42844140" cy="287418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563E404B-109D-6402-B1C5-1F3A53E4305E}"/>
              </a:ext>
            </a:extLst>
          </p:cNvPr>
          <p:cNvSpPr txBox="1">
            <a:spLocks/>
          </p:cNvSpPr>
          <p:nvPr/>
        </p:nvSpPr>
        <p:spPr>
          <a:xfrm>
            <a:off x="1068253" y="5219928"/>
            <a:ext cx="9999032" cy="7263505"/>
          </a:xfrm>
          <a:prstGeom prst="rect">
            <a:avLst/>
          </a:prstGeom>
          <a:solidFill>
            <a:schemeClr val="bg1"/>
          </a:solidFill>
        </p:spPr>
        <p:txBody>
          <a:bodyPr wrap="square" lIns="228589" tIns="228589" rIns="228589" bIns="228589" anchor="t" anchorCtr="0">
            <a:spAutoFit/>
          </a:bodyPr>
          <a:lstStyle>
            <a:lvl1pPr marL="0" indent="0" algn="l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Times New Roman" pitchFamily="18" charset="0"/>
              </a:defRPr>
            </a:lvl1pPr>
            <a:lvl2pPr marL="1485825" indent="-57147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2pPr>
            <a:lvl3pPr marL="2057297" indent="-571471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3pPr>
            <a:lvl4pPr marL="2685916" indent="-628619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4pPr>
            <a:lvl5pPr marL="3143093" indent="-457177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Environmental justice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concerns the relation between unhealthy environmental spaces to socioeconomic class.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600" dirty="0">
                <a:solidFill>
                  <a:schemeClr val="tx1"/>
                </a:solidFill>
              </a:rPr>
              <a:t>C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an occur after a history of underinvestment in vulnerable communities such as areas with high percentages of people of color and low- income individuals.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Current literature highlights the tendency of communities of poor socioeconomic class being located near polluted sites (</a:t>
            </a:r>
            <a:r>
              <a:rPr kumimoji="0" lang="en-US" sz="2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Kramar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 et al., 2018).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600" dirty="0">
                <a:solidFill>
                  <a:schemeClr val="tx1"/>
                </a:solidFill>
              </a:rPr>
              <a:t>Vulnerable neighborhoods in Philadelphia have suffered from environmental injustices in the past.</a:t>
            </a:r>
          </a:p>
          <a:p>
            <a:pPr marL="1371600" lvl="1" indent="-457200"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latin typeface="Century Gothic" panose="020B0502020202020204" pitchFamily="34" charset="0"/>
              </a:rPr>
              <a:t>A</a:t>
            </a:r>
            <a:r>
              <a:rPr lang="en-US" sz="2600" dirty="0">
                <a:solidFill>
                  <a:schemeClr val="tx1"/>
                </a:solidFill>
                <a:latin typeface="Century Gothic" panose="020B0502020202020204" pitchFamily="34" charset="0"/>
              </a:rPr>
              <a:t>cquiring health issues from soils contaminated with lead (Shea et al., 2021).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 pitchFamily="34" charset="0"/>
            </a:endParaRP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600" dirty="0">
                <a:solidFill>
                  <a:schemeClr val="tx1"/>
                </a:solidFill>
              </a:rPr>
              <a:t>W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e can determine ways to better serve disenfranchised communities and keep in mind environmental equity in future redevelopments of polluted sites.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FF98493A-7B5D-EC57-45B8-E022F8BA977C}"/>
              </a:ext>
            </a:extLst>
          </p:cNvPr>
          <p:cNvSpPr txBox="1">
            <a:spLocks/>
          </p:cNvSpPr>
          <p:nvPr/>
        </p:nvSpPr>
        <p:spPr>
          <a:xfrm>
            <a:off x="1068253" y="4255914"/>
            <a:ext cx="10048875" cy="738656"/>
          </a:xfrm>
          <a:prstGeom prst="rect">
            <a:avLst/>
          </a:prstGeom>
          <a:solidFill>
            <a:srgbClr val="002060"/>
          </a:solidFill>
        </p:spPr>
        <p:txBody>
          <a:bodyPr lIns="91436" tIns="91436" rIns="91436" bIns="91436" anchor="t" anchorCtr="0">
            <a:spAutoFit/>
          </a:bodyPr>
          <a:lstStyle>
            <a:lvl1pPr marL="0" indent="0" algn="ctr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u="none" kern="1200" baseline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565982" indent="-137153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1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5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0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ABSTRACT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99AD9AE-9D15-CF87-3703-A31CB199817B}"/>
              </a:ext>
            </a:extLst>
          </p:cNvPr>
          <p:cNvSpPr txBox="1">
            <a:spLocks/>
          </p:cNvSpPr>
          <p:nvPr/>
        </p:nvSpPr>
        <p:spPr>
          <a:xfrm>
            <a:off x="1014795" y="12700217"/>
            <a:ext cx="10032709" cy="738656"/>
          </a:xfrm>
          <a:prstGeom prst="rect">
            <a:avLst/>
          </a:prstGeom>
          <a:solidFill>
            <a:srgbClr val="002060"/>
          </a:solidFill>
        </p:spPr>
        <p:txBody>
          <a:bodyPr wrap="square" lIns="91436" tIns="91436" rIns="91436" bIns="91436" anchor="t" anchorCtr="0">
            <a:spAutoFit/>
          </a:bodyPr>
          <a:lstStyle>
            <a:lvl1pPr marL="0" indent="0" algn="ctr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u="none" kern="1200" baseline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565982" indent="-137153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1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5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0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OBJECTIVES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A8B3F6D2-B4CF-0572-2D22-FC04A2D25140}"/>
              </a:ext>
            </a:extLst>
          </p:cNvPr>
          <p:cNvSpPr txBox="1">
            <a:spLocks/>
          </p:cNvSpPr>
          <p:nvPr/>
        </p:nvSpPr>
        <p:spPr>
          <a:xfrm>
            <a:off x="1014795" y="19452698"/>
            <a:ext cx="10048875" cy="738656"/>
          </a:xfrm>
          <a:prstGeom prst="rect">
            <a:avLst/>
          </a:prstGeom>
          <a:solidFill>
            <a:srgbClr val="002060"/>
          </a:solidFill>
        </p:spPr>
        <p:txBody>
          <a:bodyPr lIns="91436" tIns="91436" rIns="91436" bIns="91436" anchor="t" anchorCtr="0">
            <a:spAutoFit/>
          </a:bodyPr>
          <a:lstStyle>
            <a:lvl1pPr marL="0" indent="0" algn="ctr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u="none" kern="1200" baseline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565982" indent="-137153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1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5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0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3600" dirty="0">
                <a:solidFill>
                  <a:sysClr val="window" lastClr="FFFFFF"/>
                </a:solidFill>
              </a:rPr>
              <a:t>DATA &amp; METHODS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1FCC8402-A8B3-C7AB-F553-70F06AC9F838}"/>
              </a:ext>
            </a:extLst>
          </p:cNvPr>
          <p:cNvSpPr txBox="1">
            <a:spLocks/>
          </p:cNvSpPr>
          <p:nvPr/>
        </p:nvSpPr>
        <p:spPr>
          <a:xfrm>
            <a:off x="32887749" y="5475505"/>
            <a:ext cx="10015188" cy="11744731"/>
          </a:xfrm>
          <a:prstGeom prst="rect">
            <a:avLst/>
          </a:prstGeom>
          <a:solidFill>
            <a:schemeClr val="bg1"/>
          </a:solidFill>
        </p:spPr>
        <p:txBody>
          <a:bodyPr wrap="square" lIns="228589" tIns="228589" rIns="228589" bIns="228589" anchor="t" anchorCtr="0">
            <a:spAutoFit/>
          </a:bodyPr>
          <a:lstStyle>
            <a:lvl1pPr marL="0" indent="0" algn="l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Times New Roman" pitchFamily="18" charset="0"/>
              </a:defRPr>
            </a:lvl1pPr>
            <a:lvl2pPr marL="1485825" indent="-57147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2pPr>
            <a:lvl3pPr marL="2057297" indent="-571471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3pPr>
            <a:lvl4pPr marL="2685916" indent="-628619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4pPr>
            <a:lvl5pPr marL="3143093" indent="-457177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accent2"/>
                </a:solidFill>
                <a:ea typeface="Aptos" panose="020B0004020202020204" pitchFamily="34" charset="0"/>
              </a:rPr>
              <a:t>Significant Outcomes:</a:t>
            </a:r>
          </a:p>
          <a:p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For </a:t>
            </a:r>
            <a:r>
              <a:rPr lang="en-US" sz="2600" b="1" dirty="0">
                <a:solidFill>
                  <a:schemeClr val="tx1"/>
                </a:solidFill>
                <a:ea typeface="Aptos" panose="020B0004020202020204" pitchFamily="34" charset="0"/>
              </a:rPr>
              <a:t>Superfund site proximity:</a:t>
            </a:r>
            <a:endParaRPr lang="en-US" sz="2600" dirty="0">
              <a:solidFill>
                <a:schemeClr val="tx1"/>
              </a:solidFill>
              <a:ea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For every unit of </a:t>
            </a:r>
            <a:r>
              <a:rPr lang="en-US" sz="2600" b="1" u="sng" dirty="0">
                <a:solidFill>
                  <a:schemeClr val="tx1"/>
                </a:solidFill>
                <a:ea typeface="Aptos" panose="020B0004020202020204" pitchFamily="34" charset="0"/>
              </a:rPr>
              <a:t>percentage of people with less than a high school education</a:t>
            </a: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, there is a </a:t>
            </a:r>
            <a:r>
              <a:rPr lang="en-US" sz="2600" b="1" dirty="0">
                <a:solidFill>
                  <a:schemeClr val="tx1"/>
                </a:solidFill>
                <a:ea typeface="Aptos" panose="020B0004020202020204" pitchFamily="34" charset="0"/>
              </a:rPr>
              <a:t>3.18 higher </a:t>
            </a: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number of Superfund sites with 5 km of the census tract.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For every unit of </a:t>
            </a:r>
            <a:r>
              <a:rPr lang="en-US" sz="2600" b="1" u="sng" dirty="0">
                <a:solidFill>
                  <a:schemeClr val="tx1"/>
                </a:solidFill>
                <a:ea typeface="Aptos" panose="020B0004020202020204" pitchFamily="34" charset="0"/>
              </a:rPr>
              <a:t>percentage of people of color</a:t>
            </a: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, there is a </a:t>
            </a:r>
            <a:r>
              <a:rPr lang="en-US" sz="2600" b="1" dirty="0">
                <a:solidFill>
                  <a:schemeClr val="tx1"/>
                </a:solidFill>
                <a:ea typeface="Aptos" panose="020B0004020202020204" pitchFamily="34" charset="0"/>
              </a:rPr>
              <a:t>1.80 lower </a:t>
            </a: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number of Superfund sites with 5 km of the census tract.</a:t>
            </a:r>
          </a:p>
          <a:p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For </a:t>
            </a:r>
            <a:r>
              <a:rPr lang="en-US" sz="2600" b="1" dirty="0">
                <a:solidFill>
                  <a:schemeClr val="tx1"/>
                </a:solidFill>
                <a:ea typeface="Aptos" panose="020B0004020202020204" pitchFamily="34" charset="0"/>
              </a:rPr>
              <a:t>RMP site proximity:</a:t>
            </a:r>
            <a:endParaRPr lang="en-US" sz="2600" dirty="0">
              <a:solidFill>
                <a:schemeClr val="tx1"/>
              </a:solidFill>
              <a:ea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For every unit of </a:t>
            </a:r>
            <a:r>
              <a:rPr lang="en-US" sz="2600" b="1" u="sng" dirty="0">
                <a:solidFill>
                  <a:schemeClr val="tx1"/>
                </a:solidFill>
                <a:ea typeface="Aptos" panose="020B0004020202020204" pitchFamily="34" charset="0"/>
              </a:rPr>
              <a:t>percentage of people with less than a high school education</a:t>
            </a: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, there is a </a:t>
            </a:r>
            <a:r>
              <a:rPr lang="en-US" sz="2600" b="1" dirty="0">
                <a:solidFill>
                  <a:schemeClr val="tx1"/>
                </a:solidFill>
                <a:ea typeface="Aptos" panose="020B0004020202020204" pitchFamily="34" charset="0"/>
              </a:rPr>
              <a:t>3.62 higher </a:t>
            </a: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number of RMP sites with 5 km of the census tract.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For every unit of </a:t>
            </a:r>
            <a:r>
              <a:rPr lang="en-US" sz="2600" b="1" u="sng" dirty="0">
                <a:solidFill>
                  <a:schemeClr val="tx1"/>
                </a:solidFill>
                <a:ea typeface="Aptos" panose="020B0004020202020204" pitchFamily="34" charset="0"/>
              </a:rPr>
              <a:t>percentage of people of color</a:t>
            </a: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, there is a </a:t>
            </a:r>
            <a:r>
              <a:rPr lang="en-US" sz="2600" b="1" dirty="0">
                <a:solidFill>
                  <a:schemeClr val="tx1"/>
                </a:solidFill>
                <a:ea typeface="Aptos" panose="020B0004020202020204" pitchFamily="34" charset="0"/>
              </a:rPr>
              <a:t>1.71 lower</a:t>
            </a:r>
            <a:r>
              <a:rPr lang="en-US" sz="2600" dirty="0">
                <a:solidFill>
                  <a:schemeClr val="tx1"/>
                </a:solidFill>
                <a:ea typeface="Aptos" panose="020B0004020202020204" pitchFamily="34" charset="0"/>
              </a:rPr>
              <a:t> number of RMP sites with 5 km of the census tract.</a:t>
            </a:r>
          </a:p>
          <a:p>
            <a:r>
              <a:rPr lang="en-US" sz="2600" kern="100" dirty="0">
                <a:solidFill>
                  <a:schemeClr val="tx1"/>
                </a:solidFill>
                <a:ea typeface="Aptos" panose="020B0004020202020204" pitchFamily="34" charset="0"/>
              </a:rPr>
              <a:t>For </a:t>
            </a:r>
            <a:r>
              <a:rPr lang="en-US" sz="2600" b="1" kern="100" dirty="0">
                <a:solidFill>
                  <a:schemeClr val="tx1"/>
                </a:solidFill>
                <a:ea typeface="Aptos" panose="020B0004020202020204" pitchFamily="34" charset="0"/>
              </a:rPr>
              <a:t>hazardous waste site proximity:</a:t>
            </a:r>
            <a:endParaRPr lang="en-US" sz="2600" kern="100" dirty="0">
              <a:solidFill>
                <a:schemeClr val="tx1"/>
              </a:solidFill>
              <a:ea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kern="100" dirty="0">
                <a:solidFill>
                  <a:schemeClr val="tx1"/>
                </a:solidFill>
                <a:ea typeface="Aptos" panose="020B0004020202020204" pitchFamily="34" charset="0"/>
              </a:rPr>
              <a:t>For every unit of </a:t>
            </a:r>
            <a:r>
              <a:rPr lang="en-US" sz="2600" b="1" u="sng" kern="100" dirty="0">
                <a:solidFill>
                  <a:schemeClr val="tx1"/>
                </a:solidFill>
                <a:ea typeface="Aptos" panose="020B0004020202020204" pitchFamily="34" charset="0"/>
              </a:rPr>
              <a:t>percentage of low-income people</a:t>
            </a:r>
            <a:r>
              <a:rPr lang="en-US" sz="2600" kern="100" dirty="0">
                <a:solidFill>
                  <a:schemeClr val="tx1"/>
                </a:solidFill>
                <a:ea typeface="Aptos" panose="020B0004020202020204" pitchFamily="34" charset="0"/>
              </a:rPr>
              <a:t>, there is a </a:t>
            </a:r>
            <a:r>
              <a:rPr lang="en-US" sz="2600" b="1" kern="100" dirty="0">
                <a:solidFill>
                  <a:schemeClr val="tx1"/>
                </a:solidFill>
                <a:ea typeface="Aptos" panose="020B0004020202020204" pitchFamily="34" charset="0"/>
              </a:rPr>
              <a:t>1.58 higher </a:t>
            </a:r>
            <a:r>
              <a:rPr lang="en-US" sz="2600" kern="100" dirty="0">
                <a:solidFill>
                  <a:schemeClr val="tx1"/>
                </a:solidFill>
                <a:ea typeface="Aptos" panose="020B0004020202020204" pitchFamily="34" charset="0"/>
              </a:rPr>
              <a:t>number of hazardous waste sites with 5 km of the census tract.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kern="100" dirty="0">
                <a:solidFill>
                  <a:schemeClr val="tx1"/>
                </a:solidFill>
                <a:ea typeface="Aptos" panose="020B0004020202020204" pitchFamily="34" charset="0"/>
              </a:rPr>
              <a:t>As for areas with </a:t>
            </a:r>
            <a:r>
              <a:rPr lang="en-US" sz="2600" b="1" u="sng" kern="100" dirty="0">
                <a:solidFill>
                  <a:schemeClr val="tx1"/>
                </a:solidFill>
                <a:ea typeface="Aptos" panose="020B0004020202020204" pitchFamily="34" charset="0"/>
              </a:rPr>
              <a:t>higher percentages of people of color</a:t>
            </a:r>
            <a:r>
              <a:rPr lang="en-US" sz="2600" kern="100" dirty="0">
                <a:solidFill>
                  <a:schemeClr val="tx1"/>
                </a:solidFill>
                <a:ea typeface="Aptos" panose="020B0004020202020204" pitchFamily="34" charset="0"/>
              </a:rPr>
              <a:t>, there is a </a:t>
            </a:r>
            <a:r>
              <a:rPr lang="en-US" sz="2600" b="1" kern="100" dirty="0">
                <a:solidFill>
                  <a:schemeClr val="tx1"/>
                </a:solidFill>
                <a:ea typeface="Aptos" panose="020B0004020202020204" pitchFamily="34" charset="0"/>
              </a:rPr>
              <a:t>1.55 lower </a:t>
            </a:r>
            <a:r>
              <a:rPr lang="en-US" sz="2600" kern="100" dirty="0">
                <a:solidFill>
                  <a:schemeClr val="tx1"/>
                </a:solidFill>
                <a:ea typeface="Aptos" panose="020B0004020202020204" pitchFamily="34" charset="0"/>
              </a:rPr>
              <a:t>number of hazardous waste sites with 5 km of the census tract.</a:t>
            </a:r>
          </a:p>
          <a:p>
            <a:r>
              <a:rPr lang="en-US" sz="2800" b="1" kern="100" dirty="0">
                <a:solidFill>
                  <a:schemeClr val="accent2"/>
                </a:solidFill>
                <a:ea typeface="Aptos" panose="020B0004020202020204" pitchFamily="34" charset="0"/>
              </a:rPr>
              <a:t>Secondary Findings: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kern="100" dirty="0">
                <a:solidFill>
                  <a:schemeClr val="tx1"/>
                </a:solidFill>
                <a:ea typeface="Aptos" panose="020B0004020202020204" pitchFamily="34" charset="0"/>
              </a:rPr>
              <a:t>Less than high school education has a </a:t>
            </a:r>
            <a:r>
              <a:rPr lang="en-US" sz="2600" b="1" u="sng" kern="100" dirty="0">
                <a:solidFill>
                  <a:schemeClr val="tx1"/>
                </a:solidFill>
                <a:ea typeface="Aptos" panose="020B0004020202020204" pitchFamily="34" charset="0"/>
              </a:rPr>
              <a:t>stronger relation to Superfund and RMP site proximity </a:t>
            </a:r>
            <a:r>
              <a:rPr lang="en-US" sz="2600" kern="100" dirty="0">
                <a:solidFill>
                  <a:schemeClr val="tx1"/>
                </a:solidFill>
                <a:ea typeface="Aptos" panose="020B0004020202020204" pitchFamily="34" charset="0"/>
              </a:rPr>
              <a:t>compared to other variables.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0A19390-2898-F96A-256C-A0EB642B5665}"/>
              </a:ext>
            </a:extLst>
          </p:cNvPr>
          <p:cNvSpPr txBox="1">
            <a:spLocks/>
          </p:cNvSpPr>
          <p:nvPr/>
        </p:nvSpPr>
        <p:spPr>
          <a:xfrm>
            <a:off x="1060175" y="13683401"/>
            <a:ext cx="10015188" cy="5503023"/>
          </a:xfrm>
          <a:prstGeom prst="rect">
            <a:avLst/>
          </a:prstGeom>
          <a:solidFill>
            <a:schemeClr val="bg1"/>
          </a:solidFill>
        </p:spPr>
        <p:txBody>
          <a:bodyPr wrap="square" lIns="228589" tIns="228589" rIns="228589" bIns="228589" anchor="t" anchorCtr="0">
            <a:spAutoFit/>
          </a:bodyPr>
          <a:lstStyle>
            <a:lvl1pPr marL="0" indent="0" algn="l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Times New Roman" pitchFamily="18" charset="0"/>
              </a:defRPr>
            </a:lvl1pPr>
            <a:lvl2pPr marL="1485825" indent="-57147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2pPr>
            <a:lvl3pPr marL="2057297" indent="-571471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3pPr>
            <a:lvl4pPr marL="2685916" indent="-628619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4pPr>
            <a:lvl5pPr marL="3143093" indent="-457177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Objective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: Is there a tendency for low socioeconomic class communities in Philadelphia to be situated near sites of pollution?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Sites of pollution include superfund sites, risk management program (RMP) facilities, and hazardous waste sites.</a:t>
            </a:r>
          </a:p>
          <a:p>
            <a:pPr marL="0" marR="0" lvl="0" indent="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600" b="1" dirty="0">
                <a:solidFill>
                  <a:schemeClr val="accent2"/>
                </a:solidFill>
              </a:rPr>
              <a:t>HA</a:t>
            </a:r>
            <a:r>
              <a:rPr lang="en-US" sz="2600" dirty="0">
                <a:solidFill>
                  <a:schemeClr val="tx1"/>
                </a:solidFill>
              </a:rPr>
              <a:t>: Communities that have either a high percentage of people of color, low income, limited English speaking, unemployment, and less than high school education are more likely to be near pollution sites.</a:t>
            </a:r>
          </a:p>
          <a:p>
            <a:pPr marL="0" marR="0" lvl="0" indent="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H0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: The socioeconomic class of communities have no relation to proximity of pollution sites.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13BDA37F-8567-3705-A07E-5CB040477F86}"/>
              </a:ext>
            </a:extLst>
          </p:cNvPr>
          <p:cNvSpPr txBox="1">
            <a:spLocks/>
          </p:cNvSpPr>
          <p:nvPr/>
        </p:nvSpPr>
        <p:spPr>
          <a:xfrm>
            <a:off x="5991819" y="2293537"/>
            <a:ext cx="31998968" cy="1446550"/>
          </a:xfrm>
          <a:prstGeom prst="rect">
            <a:avLst/>
          </a:prstGeom>
        </p:spPr>
        <p:txBody>
          <a:bodyPr anchor="t" anchorCtr="0">
            <a:spAutoFit/>
          </a:bodyPr>
          <a:lstStyle>
            <a:lvl1pPr marL="0" indent="0" algn="ctr" defTabSz="4388900" rtl="0" eaLnBrk="1" latinLnBrk="0" hangingPunct="1">
              <a:spcBef>
                <a:spcPct val="20000"/>
              </a:spcBef>
              <a:buFontTx/>
              <a:buNone/>
              <a:defRPr sz="28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565982" indent="-1371531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126" indent="-1097226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577" indent="-1097226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026" indent="-1097226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Environmental Resource Management, College of Agricultural Sciences</a:t>
            </a:r>
          </a:p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Penn State University, State College, PA 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B9E8208D-67C5-25DF-200B-C37DF0488828}"/>
              </a:ext>
            </a:extLst>
          </p:cNvPr>
          <p:cNvSpPr txBox="1">
            <a:spLocks/>
          </p:cNvSpPr>
          <p:nvPr/>
        </p:nvSpPr>
        <p:spPr>
          <a:xfrm>
            <a:off x="5991819" y="1350494"/>
            <a:ext cx="31998968" cy="1015663"/>
          </a:xfrm>
          <a:prstGeom prst="rect">
            <a:avLst/>
          </a:prstGeom>
        </p:spPr>
        <p:txBody>
          <a:bodyPr anchor="t" anchorCtr="0">
            <a:spAutoFit/>
          </a:bodyPr>
          <a:lstStyle>
            <a:lvl1pPr marL="0" indent="0" algn="ctr" defTabSz="4388900" rtl="0" eaLnBrk="1" latinLnBrk="0" hangingPunct="1">
              <a:spcBef>
                <a:spcPct val="20000"/>
              </a:spcBef>
              <a:buFontTx/>
              <a:buNone/>
              <a:defRPr sz="44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565982" indent="-1371531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126" indent="-1097226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577" indent="-1097226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026" indent="-1097226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Katherine Chu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8806D458-56DD-EFF0-8DDF-982F49F48E92}"/>
              </a:ext>
            </a:extLst>
          </p:cNvPr>
          <p:cNvSpPr txBox="1">
            <a:spLocks/>
          </p:cNvSpPr>
          <p:nvPr/>
        </p:nvSpPr>
        <p:spPr>
          <a:xfrm>
            <a:off x="4293766" y="313987"/>
            <a:ext cx="35395071" cy="120032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ctr" defTabSz="4388900" rtl="0" eaLnBrk="1" latinLnBrk="0" hangingPunct="1">
              <a:spcBef>
                <a:spcPct val="20000"/>
              </a:spcBef>
              <a:buFontTx/>
              <a:buNone/>
              <a:defRPr sz="5400" b="1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565982" indent="-1371531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126" indent="-1097226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577" indent="-1097226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026" indent="-1097226" algn="l" defTabSz="4388900" rtl="0" eaLnBrk="1" latinLnBrk="0" hangingPunct="1">
              <a:spcBef>
                <a:spcPct val="20000"/>
              </a:spcBef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Pollution Site Proximity and its Relation to Socioeconomic Class in Philadelphia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BEAFB693-AF90-9A97-1FDB-6F7F025474E3}"/>
              </a:ext>
            </a:extLst>
          </p:cNvPr>
          <p:cNvSpPr txBox="1">
            <a:spLocks/>
          </p:cNvSpPr>
          <p:nvPr/>
        </p:nvSpPr>
        <p:spPr>
          <a:xfrm>
            <a:off x="32891993" y="4285295"/>
            <a:ext cx="10058400" cy="738656"/>
          </a:xfrm>
          <a:prstGeom prst="rect">
            <a:avLst/>
          </a:prstGeom>
          <a:solidFill>
            <a:srgbClr val="002060"/>
          </a:solidFill>
        </p:spPr>
        <p:txBody>
          <a:bodyPr lIns="91436" tIns="91436" rIns="91436" bIns="91436" anchor="t" anchorCtr="0">
            <a:spAutoFit/>
          </a:bodyPr>
          <a:lstStyle>
            <a:lvl1pPr marL="0" indent="0" algn="ctr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u="none" kern="1200" baseline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565982" indent="-137153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1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5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0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RESULTS</a:t>
            </a:r>
          </a:p>
        </p:txBody>
      </p:sp>
      <p:pic>
        <p:nvPicPr>
          <p:cNvPr id="40" name="Picture 39" descr="A collage of different colored maps&#10;&#10;Description automatically generated">
            <a:extLst>
              <a:ext uri="{FF2B5EF4-FFF2-40B4-BE49-F238E27FC236}">
                <a16:creationId xmlns:a16="http://schemas.microsoft.com/office/drawing/2014/main" id="{C67993DC-55EA-2594-3866-E1CED6048D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26" b="22293"/>
          <a:stretch/>
        </p:blipFill>
        <p:spPr>
          <a:xfrm>
            <a:off x="11559588" y="5865365"/>
            <a:ext cx="20870676" cy="7947514"/>
          </a:xfrm>
          <a:prstGeom prst="rect">
            <a:avLst/>
          </a:prstGeom>
        </p:spPr>
      </p:pic>
      <p:pic>
        <p:nvPicPr>
          <p:cNvPr id="38" name="Picture 37" descr="Several maps of hazardous waste&#10;&#10;Description automatically generated">
            <a:extLst>
              <a:ext uri="{FF2B5EF4-FFF2-40B4-BE49-F238E27FC236}">
                <a16:creationId xmlns:a16="http://schemas.microsoft.com/office/drawing/2014/main" id="{770BFEFD-A711-1098-F22A-D97A1F46DD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20" r="291" b="22820"/>
          <a:stretch/>
        </p:blipFill>
        <p:spPr>
          <a:xfrm>
            <a:off x="11592266" y="24246024"/>
            <a:ext cx="20851580" cy="7947514"/>
          </a:xfrm>
          <a:prstGeom prst="rect">
            <a:avLst/>
          </a:prstGeom>
        </p:spPr>
      </p:pic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28243A8C-7E6D-50B8-4AC3-7A0198FCF0EA}"/>
              </a:ext>
            </a:extLst>
          </p:cNvPr>
          <p:cNvSpPr txBox="1">
            <a:spLocks/>
          </p:cNvSpPr>
          <p:nvPr/>
        </p:nvSpPr>
        <p:spPr>
          <a:xfrm>
            <a:off x="11555965" y="4285295"/>
            <a:ext cx="20870675" cy="1292653"/>
          </a:xfrm>
          <a:prstGeom prst="rect">
            <a:avLst/>
          </a:prstGeom>
          <a:solidFill>
            <a:srgbClr val="002060"/>
          </a:solidFill>
        </p:spPr>
        <p:txBody>
          <a:bodyPr wrap="square" lIns="91436" tIns="91436" rIns="91436" bIns="91436" anchor="t" anchorCtr="0">
            <a:spAutoFit/>
          </a:bodyPr>
          <a:lstStyle>
            <a:lvl1pPr marL="0" indent="0" algn="ctr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u="none" kern="1200" baseline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565982" indent="-137153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1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5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0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Superfund Site Proximity in Relation to Less than High School Education and People of Color Percentage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F4C32072-3094-0798-3E3F-DDE8E2D11324}"/>
              </a:ext>
            </a:extLst>
          </p:cNvPr>
          <p:cNvSpPr txBox="1">
            <a:spLocks/>
          </p:cNvSpPr>
          <p:nvPr/>
        </p:nvSpPr>
        <p:spPr>
          <a:xfrm>
            <a:off x="11559589" y="14092068"/>
            <a:ext cx="20870675" cy="738656"/>
          </a:xfrm>
          <a:prstGeom prst="rect">
            <a:avLst/>
          </a:prstGeom>
          <a:solidFill>
            <a:srgbClr val="002060"/>
          </a:solidFill>
        </p:spPr>
        <p:txBody>
          <a:bodyPr wrap="square" lIns="91436" tIns="91436" rIns="91436" bIns="91436" anchor="t" anchorCtr="0">
            <a:spAutoFit/>
          </a:bodyPr>
          <a:lstStyle>
            <a:lvl1pPr marL="0" indent="0" algn="ctr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u="none" kern="1200" baseline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565982" indent="-137153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1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5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0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RMP Proximity in Relation to Less than High School Education and People of Color Percentage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16590600-A2E6-707F-A4BE-EA714272D109}"/>
              </a:ext>
            </a:extLst>
          </p:cNvPr>
          <p:cNvSpPr txBox="1">
            <a:spLocks/>
          </p:cNvSpPr>
          <p:nvPr/>
        </p:nvSpPr>
        <p:spPr>
          <a:xfrm>
            <a:off x="11555965" y="23310226"/>
            <a:ext cx="20870675" cy="738656"/>
          </a:xfrm>
          <a:prstGeom prst="rect">
            <a:avLst/>
          </a:prstGeom>
          <a:solidFill>
            <a:srgbClr val="002060"/>
          </a:solidFill>
        </p:spPr>
        <p:txBody>
          <a:bodyPr wrap="square" lIns="91436" tIns="91436" rIns="91436" bIns="91436" anchor="t" anchorCtr="0">
            <a:spAutoFit/>
          </a:bodyPr>
          <a:lstStyle>
            <a:lvl1pPr marL="0" indent="0" algn="ctr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u="none" kern="1200" baseline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565982" indent="-137153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1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5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0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Hazardous Waste Proximity in Relation to Low Income and People of Color Percentage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9861A09A-64D5-A27B-1CE6-E8322B396070}"/>
              </a:ext>
            </a:extLst>
          </p:cNvPr>
          <p:cNvSpPr txBox="1">
            <a:spLocks/>
          </p:cNvSpPr>
          <p:nvPr/>
        </p:nvSpPr>
        <p:spPr>
          <a:xfrm>
            <a:off x="32818737" y="18862000"/>
            <a:ext cx="10015188" cy="13314392"/>
          </a:xfrm>
          <a:prstGeom prst="rect">
            <a:avLst/>
          </a:prstGeom>
          <a:solidFill>
            <a:schemeClr val="bg1"/>
          </a:solidFill>
        </p:spPr>
        <p:txBody>
          <a:bodyPr wrap="square" lIns="228589" tIns="228589" rIns="228589" bIns="228589" anchor="t" anchorCtr="0">
            <a:spAutoFit/>
          </a:bodyPr>
          <a:lstStyle>
            <a:lvl1pPr marL="0" indent="0" algn="l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Times New Roman" pitchFamily="18" charset="0"/>
              </a:defRPr>
            </a:lvl1pPr>
            <a:lvl2pPr marL="1485825" indent="-57147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2pPr>
            <a:lvl3pPr marL="2057297" indent="-571471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3pPr>
            <a:lvl4pPr marL="2685916" indent="-628619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4pPr>
            <a:lvl5pPr marL="3143093" indent="-457177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800" b="1" dirty="0">
                <a:solidFill>
                  <a:schemeClr val="accent2"/>
                </a:solidFill>
              </a:rPr>
              <a:t>Unexpected patterns between pollution sites and socioeconomic indicators</a:t>
            </a:r>
            <a:r>
              <a:rPr lang="en-US" sz="2800" dirty="0">
                <a:solidFill>
                  <a:schemeClr val="tx1"/>
                </a:solidFill>
              </a:rPr>
              <a:t>.</a:t>
            </a:r>
          </a:p>
          <a:p>
            <a:pPr marL="342900" marR="0" lvl="0" indent="-3429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600" dirty="0">
                <a:solidFill>
                  <a:schemeClr val="tx1"/>
                </a:solidFill>
              </a:rPr>
              <a:t>Higher percentage of people of color within a census tract leads to fewer pollution sites within 5 km of the tract, </a:t>
            </a:r>
            <a:r>
              <a:rPr lang="en-US" sz="2600" b="1" dirty="0">
                <a:solidFill>
                  <a:schemeClr val="tx1"/>
                </a:solidFill>
              </a:rPr>
              <a:t>supporting the null hypothesis</a:t>
            </a:r>
            <a:r>
              <a:rPr lang="en-US" sz="2600" dirty="0">
                <a:solidFill>
                  <a:schemeClr val="tx1"/>
                </a:solidFill>
              </a:rPr>
              <a:t>.</a:t>
            </a:r>
          </a:p>
          <a:p>
            <a:pPr marL="1371600" lvl="1" indent="-342900"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chemeClr val="tx1"/>
                </a:solidFill>
                <a:latin typeface="Century Gothic" panose="020B0502020202020204" pitchFamily="34" charset="0"/>
              </a:rPr>
              <a:t>People of color findings 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</a:rPr>
              <a:t>go against current literature</a:t>
            </a:r>
            <a:r>
              <a:rPr kumimoji="0" lang="en-US" sz="26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</a:rPr>
              <a:t>, that African Americans are more likely to be near Superfund sites (</a:t>
            </a:r>
            <a:r>
              <a:rPr kumimoji="0" lang="en-US" sz="260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</a:rPr>
              <a:t>Kramar</a:t>
            </a:r>
            <a:r>
              <a:rPr kumimoji="0" lang="en-US" sz="26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</a:rPr>
              <a:t> et al., 2018; Alvarez &amp; Evans, 2021).</a:t>
            </a:r>
            <a:endParaRPr lang="en-US" sz="2600" dirty="0">
              <a:solidFill>
                <a:schemeClr val="tx1"/>
              </a:solidFill>
            </a:endParaRPr>
          </a:p>
          <a:p>
            <a:pPr marL="342900" marR="0" lvl="0" indent="-3429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Having a higher percentage of people with less than high school education correlates with increased Superfund and RMP sites within 5 km of the tract, 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supporting the alternative hypothesis</a:t>
            </a:r>
            <a:r>
              <a:rPr kumimoji="0" lang="en-US" sz="26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.</a:t>
            </a:r>
          </a:p>
          <a:p>
            <a:pPr marL="342900" marR="0" lvl="0" indent="-3429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600" dirty="0">
                <a:solidFill>
                  <a:schemeClr val="tx1"/>
                </a:solidFill>
              </a:rPr>
              <a:t>A higher percentage of low-income people correlates with increased hazardous waste sites within 5 km of the tract, </a:t>
            </a:r>
            <a:r>
              <a:rPr lang="en-US" sz="2600" b="1" dirty="0">
                <a:solidFill>
                  <a:schemeClr val="tx1"/>
                </a:solidFill>
              </a:rPr>
              <a:t>supporting the alternative hypothesis</a:t>
            </a:r>
            <a:r>
              <a:rPr lang="en-US" sz="2600" dirty="0">
                <a:solidFill>
                  <a:schemeClr val="tx1"/>
                </a:solidFill>
              </a:rPr>
              <a:t>.</a:t>
            </a:r>
          </a:p>
          <a:p>
            <a:pPr marL="1371600" lvl="1" indent="-342900"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latin typeface="Century Gothic" panose="020B0502020202020204" pitchFamily="34" charset="0"/>
              </a:rPr>
              <a:t>Correlates</a:t>
            </a:r>
            <a:r>
              <a:rPr lang="en-US" sz="3300" dirty="0"/>
              <a:t> </a:t>
            </a:r>
            <a:r>
              <a:rPr lang="en-US" sz="2600" dirty="0">
                <a:latin typeface="Century Gothic" panose="020B0502020202020204" pitchFamily="34" charset="0"/>
              </a:rPr>
              <a:t>with Shea et al.’s findings relating elevated blood levels to children in poverty and proximity to demolition sites.</a:t>
            </a:r>
            <a:endParaRPr lang="en-US" sz="26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>
              <a:defRPr/>
            </a:pPr>
            <a:r>
              <a:rPr lang="en-US" sz="2800" b="1" dirty="0">
                <a:solidFill>
                  <a:schemeClr val="accent2"/>
                </a:solidFill>
              </a:rPr>
              <a:t>Need for more research: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chemeClr val="tx1"/>
                </a:solidFill>
              </a:rPr>
              <a:t>Not many studies that specifically examine the relationship between level of education and proximity to pollution sites. </a:t>
            </a:r>
          </a:p>
          <a:p>
            <a:pPr marL="1371600" lvl="1" indent="-342900"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latin typeface="Century Gothic" panose="020B0502020202020204" pitchFamily="34" charset="0"/>
              </a:rPr>
              <a:t>Assumption that </a:t>
            </a:r>
            <a:r>
              <a:rPr lang="en-US" sz="2600" dirty="0">
                <a:solidFill>
                  <a:schemeClr val="tx1"/>
                </a:solidFill>
                <a:latin typeface="Century Gothic" panose="020B0502020202020204" pitchFamily="34" charset="0"/>
              </a:rPr>
              <a:t>with less than a high school education there would be less awareness or knowledge to resist pollution from occurring in their communities.</a:t>
            </a:r>
          </a:p>
          <a:p>
            <a:pPr marL="1371600" lvl="1" indent="-342900"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prstClr val="black"/>
                </a:solidFill>
                <a:latin typeface="Century Gothic" panose="020B0502020202020204" pitchFamily="34" charset="0"/>
              </a:rPr>
              <a:t>M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 pitchFamily="34" charset="0"/>
              </a:rPr>
              <a:t>ore research is needed to examine these relationships and what makes hazardous waste sites distinct from the other pollution sites.</a:t>
            </a:r>
            <a:endParaRPr lang="en-US" sz="2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98DDD329-C609-5E65-08B3-78FD488D39E5}"/>
              </a:ext>
            </a:extLst>
          </p:cNvPr>
          <p:cNvSpPr txBox="1">
            <a:spLocks/>
          </p:cNvSpPr>
          <p:nvPr/>
        </p:nvSpPr>
        <p:spPr>
          <a:xfrm>
            <a:off x="32855919" y="17671790"/>
            <a:ext cx="10047018" cy="738656"/>
          </a:xfrm>
          <a:prstGeom prst="rect">
            <a:avLst/>
          </a:prstGeom>
          <a:solidFill>
            <a:srgbClr val="002060"/>
          </a:solidFill>
        </p:spPr>
        <p:txBody>
          <a:bodyPr wrap="square" lIns="91436" tIns="91436" rIns="91436" bIns="91436" anchor="t" anchorCtr="0">
            <a:spAutoFit/>
          </a:bodyPr>
          <a:lstStyle>
            <a:lvl1pPr marL="0" indent="0" algn="ctr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u="none" kern="1200" baseline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3565982" indent="-137153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1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5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0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DISCUSSION &amp; CONCLUSION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3A9EBD62-2F96-E5B9-3DA9-2CE6EC8D259F}"/>
              </a:ext>
            </a:extLst>
          </p:cNvPr>
          <p:cNvSpPr txBox="1">
            <a:spLocks/>
          </p:cNvSpPr>
          <p:nvPr/>
        </p:nvSpPr>
        <p:spPr>
          <a:xfrm>
            <a:off x="1043331" y="20368785"/>
            <a:ext cx="10029134" cy="11824753"/>
          </a:xfrm>
          <a:prstGeom prst="rect">
            <a:avLst/>
          </a:prstGeom>
          <a:solidFill>
            <a:schemeClr val="bg1"/>
          </a:solidFill>
        </p:spPr>
        <p:txBody>
          <a:bodyPr wrap="square" lIns="228589" tIns="228589" rIns="228589" bIns="228589" numCol="1" anchor="t" anchorCtr="0">
            <a:spAutoFit/>
          </a:bodyPr>
          <a:lstStyle>
            <a:lvl1pPr marL="0" indent="0" algn="l" defTabSz="43889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accent5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Times New Roman" pitchFamily="18" charset="0"/>
              </a:defRPr>
            </a:lvl1pPr>
            <a:lvl2pPr marL="1485825" indent="-571471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2pPr>
            <a:lvl3pPr marL="2057297" indent="-571471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3pPr>
            <a:lvl4pPr marL="2685916" indent="-628619" algn="l" defTabSz="43889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4pPr>
            <a:lvl5pPr marL="3143093" indent="-457177" algn="l" defTabSz="43889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50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5pPr>
            <a:lvl6pPr marL="120694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3926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37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2827" indent="-1097226" algn="l" defTabSz="43889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Environmental Protection Agency’s </a:t>
            </a:r>
            <a:r>
              <a:rPr kumimoji="0" lang="en-US" sz="2800" b="1" i="1" u="none" strike="noStrike" kern="1200" cap="none" spc="0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EJScreen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 2022: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</a:endParaRP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1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EJScreen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 combines environmental data with demographic and socioeconomic data to improve accessibility for the public. The</a:t>
            </a:r>
            <a:r>
              <a:rPr lang="en-US" sz="2600" dirty="0">
                <a:solidFill>
                  <a:schemeClr val="tx1"/>
                </a:solidFill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tool is updated annually.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600" dirty="0">
                <a:solidFill>
                  <a:schemeClr val="tx1"/>
                </a:solidFill>
              </a:rPr>
              <a:t>Sample consists of census tracts within Philadelphia (N=403).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  <a:p>
            <a:pPr marL="0" marR="0" lvl="0" indent="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Dependent Variable: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Pollution site proximity.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Consists of  community’s proximity</a:t>
            </a:r>
            <a:r>
              <a:rPr lang="en-US" sz="2600" dirty="0">
                <a:solidFill>
                  <a:schemeClr val="tx1"/>
                </a:solidFill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to superfund sites, RMP facilities, and hazardous wastes.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Each of these variables are measured as counts of sites within five kilometers of the target census tract.</a:t>
            </a:r>
          </a:p>
          <a:p>
            <a:pPr marR="0" lvl="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600" b="1" dirty="0">
                <a:solidFill>
                  <a:schemeClr val="accent2"/>
                </a:solidFill>
              </a:rPr>
              <a:t>Independent Variable: </a:t>
            </a:r>
            <a:r>
              <a:rPr lang="en-US" sz="2600" dirty="0">
                <a:solidFill>
                  <a:schemeClr val="tx1"/>
                </a:solidFill>
              </a:rPr>
              <a:t>Low-socioeconomic class.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Includes percent low-income, percent unemployment</a:t>
            </a:r>
            <a:r>
              <a:rPr lang="en-US" sz="2600" dirty="0">
                <a:solidFill>
                  <a:schemeClr val="tx1"/>
                </a:solidFill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rate, percent limited English speaking, and percent less than high school education.</a:t>
            </a:r>
          </a:p>
          <a:p>
            <a:pPr marR="0" lvl="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Statistical Analyses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: </a:t>
            </a:r>
            <a:r>
              <a:rPr lang="en-US" sz="2600" dirty="0">
                <a:solidFill>
                  <a:schemeClr val="tx1"/>
                </a:solidFill>
              </a:rPr>
              <a:t>Regressions c</a:t>
            </a:r>
            <a:r>
              <a:rPr kumimoji="0" lang="en-US" sz="2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onducted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 via Stata v18 and spatial analysis done in ArcGIS Pro v3.2.2.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A multilevel Poisson/negative binomial regression model using “</a:t>
            </a:r>
            <a:r>
              <a:rPr kumimoji="0" lang="en-US" sz="2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mepoission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” and “</a:t>
            </a:r>
            <a:r>
              <a:rPr kumimoji="0" lang="en-US" sz="2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menbreg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.”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Dependent variables are each regressed on the</a:t>
            </a:r>
            <a:r>
              <a:rPr lang="en-US" sz="2600" dirty="0">
                <a:solidFill>
                  <a:schemeClr val="tx1"/>
                </a:solidFill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independent variables at level 1.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At level 2, the census tracts are used to control</a:t>
            </a:r>
            <a:r>
              <a:rPr lang="en-US" sz="2600" dirty="0">
                <a:solidFill>
                  <a:schemeClr val="tx1"/>
                </a:solidFill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differences between neighborhoods.</a:t>
            </a:r>
          </a:p>
          <a:p>
            <a:pPr marL="457200" marR="0" lvl="0" indent="-457200" algn="l" defTabSz="4388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A </a:t>
            </a:r>
            <a:r>
              <a:rPr kumimoji="0" lang="en-US" sz="2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chloropleth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 map will be made for each of the dependent variables and significant independent variables.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0714061-FF52-5EB5-84D0-83B66A404D2C}"/>
              </a:ext>
            </a:extLst>
          </p:cNvPr>
          <p:cNvGrpSpPr/>
          <p:nvPr/>
        </p:nvGrpSpPr>
        <p:grpSpPr>
          <a:xfrm>
            <a:off x="11559588" y="15068295"/>
            <a:ext cx="20870676" cy="7947515"/>
            <a:chOff x="11559588" y="15068295"/>
            <a:chExt cx="20870676" cy="7947515"/>
          </a:xfrm>
        </p:grpSpPr>
        <p:pic>
          <p:nvPicPr>
            <p:cNvPr id="42" name="Picture 41" descr="A group of maps of different colors&#10;&#10;Description automatically generated">
              <a:extLst>
                <a:ext uri="{FF2B5EF4-FFF2-40B4-BE49-F238E27FC236}">
                  <a16:creationId xmlns:a16="http://schemas.microsoft.com/office/drawing/2014/main" id="{0E99F283-2EB8-C8A8-3D66-FB126BF02E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849" r="200" b="22691"/>
            <a:stretch/>
          </p:blipFill>
          <p:spPr>
            <a:xfrm>
              <a:off x="11559588" y="15068295"/>
              <a:ext cx="20870676" cy="794751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337DCFF-95E6-6359-BC65-51715AB5B2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853"/>
            <a:stretch/>
          </p:blipFill>
          <p:spPr>
            <a:xfrm>
              <a:off x="16322039" y="19639385"/>
              <a:ext cx="1790701" cy="459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243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ABBCC4A5F4394A90E74DB5718D9ED5" ma:contentTypeVersion="18" ma:contentTypeDescription="Create a new document." ma:contentTypeScope="" ma:versionID="97227854ce35d4109df24fd21d8a5d01">
  <xsd:schema xmlns:xsd="http://www.w3.org/2001/XMLSchema" xmlns:xs="http://www.w3.org/2001/XMLSchema" xmlns:p="http://schemas.microsoft.com/office/2006/metadata/properties" xmlns:ns3="6078a945-3589-4953-ab71-8a645019704a" xmlns:ns4="29ecf294-6f5e-4dfd-af45-d9a6995c82a0" targetNamespace="http://schemas.microsoft.com/office/2006/metadata/properties" ma:root="true" ma:fieldsID="0348b026865fd9083ffd854f058a92de" ns3:_="" ns4:_="">
    <xsd:import namespace="6078a945-3589-4953-ab71-8a645019704a"/>
    <xsd:import namespace="29ecf294-6f5e-4dfd-af45-d9a6995c82a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Locatio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78a945-3589-4953-ab71-8a64501970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24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ecf294-6f5e-4dfd-af45-d9a6995c82a0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078a945-3589-4953-ab71-8a645019704a" xsi:nil="true"/>
  </documentManagement>
</p:properties>
</file>

<file path=customXml/itemProps1.xml><?xml version="1.0" encoding="utf-8"?>
<ds:datastoreItem xmlns:ds="http://schemas.openxmlformats.org/officeDocument/2006/customXml" ds:itemID="{601C7569-0945-4720-9956-0489DB19DF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78a945-3589-4953-ab71-8a645019704a"/>
    <ds:schemaRef ds:uri="29ecf294-6f5e-4dfd-af45-d9a6995c82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1B4EEF-3BBA-41F1-9DE8-0D69672E450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341B0B-98FE-4485-B4C3-7C8BB01FCA4B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29ecf294-6f5e-4dfd-af45-d9a6995c82a0"/>
    <ds:schemaRef ds:uri="http://purl.org/dc/terms/"/>
    <ds:schemaRef ds:uri="http://www.w3.org/XML/1998/namespace"/>
    <ds:schemaRef ds:uri="http://purl.org/dc/dcmitype/"/>
    <ds:schemaRef ds:uri="http://schemas.microsoft.com/office/infopath/2007/PartnerControls"/>
    <ds:schemaRef ds:uri="6078a945-3589-4953-ab71-8a645019704a"/>
    <ds:schemaRef ds:uri="http://purl.org/dc/elements/1.1/"/>
  </ds:schemaRefs>
</ds:datastoreItem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254</TotalTime>
  <Words>1015</Words>
  <Application>Microsoft Office PowerPoint</Application>
  <PresentationFormat>Custom</PresentationFormat>
  <Paragraphs>63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Century Gothic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Chu, Katherine</dc:creator>
  <cp:lastModifiedBy>Chu, Katherine</cp:lastModifiedBy>
  <cp:revision>2</cp:revision>
  <dcterms:created xsi:type="dcterms:W3CDTF">2024-04-18T17:34:56Z</dcterms:created>
  <dcterms:modified xsi:type="dcterms:W3CDTF">2024-04-26T23:47:59Z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0x01010056ABBCC4A5F4394A90E74DB5718D9ED5</vt:lpwstr>
  </property>
</Properties>
</file>

<file path=docProps/thumbnail.jpeg>
</file>